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26B04-AEF4-2EA0-B4F9-7EF8667814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1D135F-E130-8EC9-4105-789D924323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1D22E0-2FC8-7E10-2E70-347570439609}"/>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5" name="Footer Placeholder 4">
            <a:extLst>
              <a:ext uri="{FF2B5EF4-FFF2-40B4-BE49-F238E27FC236}">
                <a16:creationId xmlns:a16="http://schemas.microsoft.com/office/drawing/2014/main" id="{2132F7E2-2C95-F46F-7F08-CB537E518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479B8-D29C-B51A-FB68-A844A74423B1}"/>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197803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D67C-B0F5-F38B-06D6-D8B8A36B01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005996-AC25-4109-E93A-A4686150C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78B9D-C355-93A3-3965-FD5B20C591C8}"/>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5" name="Footer Placeholder 4">
            <a:extLst>
              <a:ext uri="{FF2B5EF4-FFF2-40B4-BE49-F238E27FC236}">
                <a16:creationId xmlns:a16="http://schemas.microsoft.com/office/drawing/2014/main" id="{F7E33561-7D2D-F2EC-EC03-3F34D0F3E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7589B-AB61-37A8-5C16-7BDFBDD4FF25}"/>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3305890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632533-8FF1-12A5-01C9-5BA27C499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E0-7150-86C7-21F2-7EE715E20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8E1AD-5949-304D-ABCE-278DD750D716}"/>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5" name="Footer Placeholder 4">
            <a:extLst>
              <a:ext uri="{FF2B5EF4-FFF2-40B4-BE49-F238E27FC236}">
                <a16:creationId xmlns:a16="http://schemas.microsoft.com/office/drawing/2014/main" id="{D563E728-83A7-EB61-A9D3-5BA624CD3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11919-BD7D-ECF8-7333-B9841CDEF5D8}"/>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254358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E765-9AC3-44CE-D3C4-5414233761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6CE789-113B-E17A-DA1A-C30318BD60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AB7E2-3C1F-7294-CED5-792794F5D50C}"/>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5" name="Footer Placeholder 4">
            <a:extLst>
              <a:ext uri="{FF2B5EF4-FFF2-40B4-BE49-F238E27FC236}">
                <a16:creationId xmlns:a16="http://schemas.microsoft.com/office/drawing/2014/main" id="{286FE150-88DE-BF9F-F459-12F6BB13F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6F983-7472-804C-5160-99AE9566F946}"/>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345401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BD37-D11C-1930-6C13-FE99641832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26CF57-D26B-61E0-E364-9260CD1A7F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614905-1BA1-37A1-1E10-5642DD22CB22}"/>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5" name="Footer Placeholder 4">
            <a:extLst>
              <a:ext uri="{FF2B5EF4-FFF2-40B4-BE49-F238E27FC236}">
                <a16:creationId xmlns:a16="http://schemas.microsoft.com/office/drawing/2014/main" id="{4382BFCA-DB3D-D026-4A60-404F9333B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2398C-93EE-E50F-D75B-06B2A696CFA0}"/>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211966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36C6-6A6F-FC78-D79F-4E06A4E547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8F7D8A-4F11-A7B4-0EBA-13E6C51AF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9B8D10-BD59-76D7-9584-FA2CB8E0D8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F83899-015C-9819-38E9-50101934A0A6}"/>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6" name="Footer Placeholder 5">
            <a:extLst>
              <a:ext uri="{FF2B5EF4-FFF2-40B4-BE49-F238E27FC236}">
                <a16:creationId xmlns:a16="http://schemas.microsoft.com/office/drawing/2014/main" id="{E9680C6D-73F4-6F2C-1E68-1B447019B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D0D19-A180-9364-C727-8B774C904673}"/>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202883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20EC-070A-5E14-2EF5-F9F9CB3D2E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C5FB4B-731B-CB8F-618F-C1795BFB4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3CDF9-798C-72A2-CCE7-FD0C381EAC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3D3659-64E0-A403-5618-6468C07F11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97F71E-493D-5762-C830-B37083880B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0779AC-21F8-01ED-CE02-427EA3124867}"/>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8" name="Footer Placeholder 7">
            <a:extLst>
              <a:ext uri="{FF2B5EF4-FFF2-40B4-BE49-F238E27FC236}">
                <a16:creationId xmlns:a16="http://schemas.microsoft.com/office/drawing/2014/main" id="{FEDA3185-6221-7834-21D0-A44CB26AB9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D6C483-4752-7928-4DF2-B9032C6B2CC6}"/>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239378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475C-43AD-6775-BB32-4B01ADBF37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E13EA0-A7E2-C0D3-4DA7-415A213A0817}"/>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4" name="Footer Placeholder 3">
            <a:extLst>
              <a:ext uri="{FF2B5EF4-FFF2-40B4-BE49-F238E27FC236}">
                <a16:creationId xmlns:a16="http://schemas.microsoft.com/office/drawing/2014/main" id="{3097C4AF-F7E2-3EFA-9A0F-B87C73919E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04918-EBBF-BCAF-A084-3B1F78823EE5}"/>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165825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A62961-993F-586B-CB2D-09038C816F5F}"/>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3" name="Footer Placeholder 2">
            <a:extLst>
              <a:ext uri="{FF2B5EF4-FFF2-40B4-BE49-F238E27FC236}">
                <a16:creationId xmlns:a16="http://schemas.microsoft.com/office/drawing/2014/main" id="{508FD9E3-F8C4-270A-AB7B-8A8F745A40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15677-02F1-02E1-A940-7A1B6D8A9D7A}"/>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237592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2915-8730-4A07-CA9A-B6ED2CE693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1DB0FC-25ED-93F6-3867-C7772382F7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9E8937-55D1-97F5-6FDA-DA11CB1D8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D83267-8A25-2349-E0E3-BDEE0C9F68F7}"/>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6" name="Footer Placeholder 5">
            <a:extLst>
              <a:ext uri="{FF2B5EF4-FFF2-40B4-BE49-F238E27FC236}">
                <a16:creationId xmlns:a16="http://schemas.microsoft.com/office/drawing/2014/main" id="{C317E044-4DA2-CCCE-5CAC-54152C9D4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20880-516B-980A-2950-787DA81AEE6A}"/>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1907577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0395-40AC-2E55-1AFD-E160C8918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CDF75-107B-2B0E-39D6-6EB2D2BCA0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187362-381B-559B-BECF-63C355B1E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E008E-07A2-665D-079D-B51B3EB1082D}"/>
              </a:ext>
            </a:extLst>
          </p:cNvPr>
          <p:cNvSpPr>
            <a:spLocks noGrp="1"/>
          </p:cNvSpPr>
          <p:nvPr>
            <p:ph type="dt" sz="half" idx="10"/>
          </p:nvPr>
        </p:nvSpPr>
        <p:spPr/>
        <p:txBody>
          <a:bodyPr/>
          <a:lstStyle/>
          <a:p>
            <a:fld id="{C751758D-2DAA-4AFA-AEBE-F15534CBF93A}" type="datetimeFigureOut">
              <a:rPr lang="en-US" smtClean="0"/>
              <a:t>9/19/2024</a:t>
            </a:fld>
            <a:endParaRPr lang="en-US"/>
          </a:p>
        </p:txBody>
      </p:sp>
      <p:sp>
        <p:nvSpPr>
          <p:cNvPr id="6" name="Footer Placeholder 5">
            <a:extLst>
              <a:ext uri="{FF2B5EF4-FFF2-40B4-BE49-F238E27FC236}">
                <a16:creationId xmlns:a16="http://schemas.microsoft.com/office/drawing/2014/main" id="{2EA6BF7F-3593-A511-2B75-B9B247CED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3014B-4B41-090B-D435-C106C55F992F}"/>
              </a:ext>
            </a:extLst>
          </p:cNvPr>
          <p:cNvSpPr>
            <a:spLocks noGrp="1"/>
          </p:cNvSpPr>
          <p:nvPr>
            <p:ph type="sldNum" sz="quarter" idx="12"/>
          </p:nvPr>
        </p:nvSpPr>
        <p:spPr/>
        <p:txBody>
          <a:bodyPr/>
          <a:lstStyle/>
          <a:p>
            <a:fld id="{D4090D44-404F-46C3-B969-BABEF0A28212}" type="slidenum">
              <a:rPr lang="en-US" smtClean="0"/>
              <a:t>‹#›</a:t>
            </a:fld>
            <a:endParaRPr lang="en-US"/>
          </a:p>
        </p:txBody>
      </p:sp>
    </p:spTree>
    <p:extLst>
      <p:ext uri="{BB962C8B-B14F-4D97-AF65-F5344CB8AC3E}">
        <p14:creationId xmlns:p14="http://schemas.microsoft.com/office/powerpoint/2010/main" val="263402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D2D4F0-EAE4-CB4A-AE27-251619CAA8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BE59B6-CAA8-D4E5-612F-91BFC056F7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412EC4-2782-46D9-A3FC-8236B0ACA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51758D-2DAA-4AFA-AEBE-F15534CBF93A}" type="datetimeFigureOut">
              <a:rPr lang="en-US" smtClean="0"/>
              <a:t>9/19/2024</a:t>
            </a:fld>
            <a:endParaRPr lang="en-US"/>
          </a:p>
        </p:txBody>
      </p:sp>
      <p:sp>
        <p:nvSpPr>
          <p:cNvPr id="5" name="Footer Placeholder 4">
            <a:extLst>
              <a:ext uri="{FF2B5EF4-FFF2-40B4-BE49-F238E27FC236}">
                <a16:creationId xmlns:a16="http://schemas.microsoft.com/office/drawing/2014/main" id="{B20DF9A7-FE0D-D670-F33D-BCB6A5F56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8C5070-80C0-6A14-9268-26DDD51E0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090D44-404F-46C3-B969-BABEF0A28212}" type="slidenum">
              <a:rPr lang="en-US" smtClean="0"/>
              <a:t>‹#›</a:t>
            </a:fld>
            <a:endParaRPr lang="en-US"/>
          </a:p>
        </p:txBody>
      </p:sp>
    </p:spTree>
    <p:extLst>
      <p:ext uri="{BB962C8B-B14F-4D97-AF65-F5344CB8AC3E}">
        <p14:creationId xmlns:p14="http://schemas.microsoft.com/office/powerpoint/2010/main" val="1034572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DBF165-CE6B-59C1-D60B-B39825F6CDE1}"/>
              </a:ext>
            </a:extLst>
          </p:cNvPr>
          <p:cNvSpPr>
            <a:spLocks noGrp="1"/>
          </p:cNvSpPr>
          <p:nvPr>
            <p:ph type="ctrTitle"/>
          </p:nvPr>
        </p:nvSpPr>
        <p:spPr>
          <a:xfrm>
            <a:off x="4038600" y="1939159"/>
            <a:ext cx="7644627" cy="2751086"/>
          </a:xfrm>
        </p:spPr>
        <p:txBody>
          <a:bodyPr>
            <a:normAutofit/>
          </a:bodyPr>
          <a:lstStyle/>
          <a:p>
            <a:pPr algn="r"/>
            <a:r>
              <a:rPr lang="en-US" b="0" i="0">
                <a:effectLst/>
                <a:latin typeface="erdana"/>
              </a:rPr>
              <a:t>Linked List</a:t>
            </a:r>
            <a:br>
              <a:rPr lang="en-US" b="0" i="0">
                <a:effectLst/>
                <a:latin typeface="erdana"/>
              </a:rPr>
            </a:br>
            <a:endParaRPr lang="en-US"/>
          </a:p>
        </p:txBody>
      </p:sp>
      <p:sp>
        <p:nvSpPr>
          <p:cNvPr id="3" name="Subtitle 2">
            <a:extLst>
              <a:ext uri="{FF2B5EF4-FFF2-40B4-BE49-F238E27FC236}">
                <a16:creationId xmlns:a16="http://schemas.microsoft.com/office/drawing/2014/main" id="{DC03AD74-2EB6-B51A-CCDA-DF03EC93DDCB}"/>
              </a:ext>
            </a:extLst>
          </p:cNvPr>
          <p:cNvSpPr>
            <a:spLocks noGrp="1"/>
          </p:cNvSpPr>
          <p:nvPr>
            <p:ph type="subTitle" idx="1"/>
          </p:nvPr>
        </p:nvSpPr>
        <p:spPr>
          <a:xfrm>
            <a:off x="4038600" y="4782320"/>
            <a:ext cx="7644627" cy="1329443"/>
          </a:xfrm>
        </p:spPr>
        <p:txBody>
          <a:bodyPr>
            <a:normAutofit/>
          </a:bodyPr>
          <a:lstStyle/>
          <a:p>
            <a:pPr algn="r"/>
            <a:endParaRPr lang="en-US"/>
          </a:p>
        </p:txBody>
      </p:sp>
    </p:spTree>
    <p:extLst>
      <p:ext uri="{BB962C8B-B14F-4D97-AF65-F5344CB8AC3E}">
        <p14:creationId xmlns:p14="http://schemas.microsoft.com/office/powerpoint/2010/main" val="175970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93EA5C-B4F7-E3CF-778E-7D70A85B833E}"/>
              </a:ext>
            </a:extLst>
          </p:cNvPr>
          <p:cNvSpPr>
            <a:spLocks noGrp="1"/>
          </p:cNvSpPr>
          <p:nvPr>
            <p:ph type="title"/>
          </p:nvPr>
        </p:nvSpPr>
        <p:spPr>
          <a:xfrm>
            <a:off x="630936" y="630936"/>
            <a:ext cx="3599688" cy="1463040"/>
          </a:xfrm>
        </p:spPr>
        <p:txBody>
          <a:bodyPr anchor="ctr">
            <a:normAutofit/>
          </a:bodyPr>
          <a:lstStyle/>
          <a:p>
            <a:r>
              <a:rPr lang="en-US" sz="3000" b="0" i="0">
                <a:solidFill>
                  <a:srgbClr val="FFFFFF"/>
                </a:solidFill>
                <a:effectLst/>
                <a:latin typeface="var(--ff-lato)"/>
              </a:rPr>
              <a:t>Basic Operations in Linked List</a:t>
            </a:r>
            <a:br>
              <a:rPr lang="en-US" sz="3000" b="0" i="0">
                <a:solidFill>
                  <a:srgbClr val="FFFFFF"/>
                </a:solidFill>
                <a:effectLst/>
                <a:latin typeface="var(--ff-lato)"/>
              </a:rPr>
            </a:br>
            <a:endParaRPr lang="en-US" sz="3000">
              <a:solidFill>
                <a:srgbClr val="FFFFFF"/>
              </a:solidFill>
            </a:endParaRP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31F5A2-A33C-E58E-E498-8CCA1421DC04}"/>
              </a:ext>
            </a:extLst>
          </p:cNvPr>
          <p:cNvSpPr>
            <a:spLocks noGrp="1"/>
          </p:cNvSpPr>
          <p:nvPr>
            <p:ph idx="1"/>
          </p:nvPr>
        </p:nvSpPr>
        <p:spPr>
          <a:xfrm>
            <a:off x="4474462" y="630936"/>
            <a:ext cx="7074409" cy="1463040"/>
          </a:xfrm>
        </p:spPr>
        <p:txBody>
          <a:bodyPr anchor="ctr">
            <a:normAutofit/>
          </a:bodyPr>
          <a:lstStyle/>
          <a:p>
            <a:r>
              <a:rPr lang="en-US" sz="2000" b="0" i="0">
                <a:solidFill>
                  <a:srgbClr val="FFFFFF"/>
                </a:solidFill>
                <a:effectLst/>
                <a:latin typeface="Verdana" panose="020B0604030504040204" pitchFamily="34" charset="0"/>
              </a:rPr>
              <a:t>The basic operations in the linked lists are insertion, deletion, searching, display, and deleting an element at a given key. These operations are performed on Singly Linked Lists as given below −</a:t>
            </a:r>
          </a:p>
          <a:p>
            <a:endParaRPr lang="en-US" sz="2000">
              <a:solidFill>
                <a:srgbClr val="FFFFFF"/>
              </a:solidFill>
            </a:endParaRPr>
          </a:p>
        </p:txBody>
      </p:sp>
      <p:pic>
        <p:nvPicPr>
          <p:cNvPr id="5" name="Picture 4">
            <a:extLst>
              <a:ext uri="{FF2B5EF4-FFF2-40B4-BE49-F238E27FC236}">
                <a16:creationId xmlns:a16="http://schemas.microsoft.com/office/drawing/2014/main" id="{6F02DB63-E1E4-F29F-98AD-DDB18C25691C}"/>
              </a:ext>
            </a:extLst>
          </p:cNvPr>
          <p:cNvPicPr>
            <a:picLocks noChangeAspect="1"/>
          </p:cNvPicPr>
          <p:nvPr/>
        </p:nvPicPr>
        <p:blipFill>
          <a:blip r:embed="rId2"/>
          <a:stretch>
            <a:fillRect/>
          </a:stretch>
        </p:blipFill>
        <p:spPr>
          <a:xfrm>
            <a:off x="1006975" y="2971800"/>
            <a:ext cx="10165858" cy="3278488"/>
          </a:xfrm>
          <a:prstGeom prst="rect">
            <a:avLst/>
          </a:prstGeom>
        </p:spPr>
      </p:pic>
    </p:spTree>
    <p:extLst>
      <p:ext uri="{BB962C8B-B14F-4D97-AF65-F5344CB8AC3E}">
        <p14:creationId xmlns:p14="http://schemas.microsoft.com/office/powerpoint/2010/main" val="272465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F13D6B-9AD3-E105-E688-9FE41C9A9E86}"/>
              </a:ext>
            </a:extLst>
          </p:cNvPr>
          <p:cNvPicPr>
            <a:picLocks noGrp="1" noChangeAspect="1"/>
          </p:cNvPicPr>
          <p:nvPr>
            <p:ph idx="1"/>
          </p:nvPr>
        </p:nvPicPr>
        <p:blipFill>
          <a:blip r:embed="rId2"/>
          <a:stretch>
            <a:fillRect/>
          </a:stretch>
        </p:blipFill>
        <p:spPr>
          <a:xfrm>
            <a:off x="1859448" y="643466"/>
            <a:ext cx="8473104" cy="5571067"/>
          </a:xfrm>
          <a:prstGeom prst="rect">
            <a:avLst/>
          </a:prstGeom>
        </p:spPr>
      </p:pic>
    </p:spTree>
    <p:extLst>
      <p:ext uri="{BB962C8B-B14F-4D97-AF65-F5344CB8AC3E}">
        <p14:creationId xmlns:p14="http://schemas.microsoft.com/office/powerpoint/2010/main" val="582718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BE3BD8-4C86-6513-0F29-5C981A87DB24}"/>
              </a:ext>
            </a:extLst>
          </p:cNvPr>
          <p:cNvPicPr>
            <a:picLocks noGrp="1" noChangeAspect="1"/>
          </p:cNvPicPr>
          <p:nvPr>
            <p:ph idx="1"/>
          </p:nvPr>
        </p:nvPicPr>
        <p:blipFill>
          <a:blip r:embed="rId2"/>
          <a:stretch>
            <a:fillRect/>
          </a:stretch>
        </p:blipFill>
        <p:spPr>
          <a:xfrm>
            <a:off x="1258355" y="281959"/>
            <a:ext cx="10462099" cy="5571067"/>
          </a:xfrm>
          <a:prstGeom prst="rect">
            <a:avLst/>
          </a:prstGeom>
        </p:spPr>
      </p:pic>
    </p:spTree>
    <p:extLst>
      <p:ext uri="{BB962C8B-B14F-4D97-AF65-F5344CB8AC3E}">
        <p14:creationId xmlns:p14="http://schemas.microsoft.com/office/powerpoint/2010/main" val="394566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8E8FA7-916F-F1D6-350B-582F5BE6CAA2}"/>
              </a:ext>
            </a:extLst>
          </p:cNvPr>
          <p:cNvPicPr>
            <a:picLocks noGrp="1" noChangeAspect="1"/>
          </p:cNvPicPr>
          <p:nvPr>
            <p:ph idx="1"/>
          </p:nvPr>
        </p:nvPicPr>
        <p:blipFill>
          <a:blip r:embed="rId2"/>
          <a:stretch>
            <a:fillRect/>
          </a:stretch>
        </p:blipFill>
        <p:spPr>
          <a:xfrm>
            <a:off x="1077020" y="643466"/>
            <a:ext cx="10037959" cy="5571067"/>
          </a:xfrm>
          <a:prstGeom prst="rect">
            <a:avLst/>
          </a:prstGeom>
        </p:spPr>
      </p:pic>
    </p:spTree>
    <p:extLst>
      <p:ext uri="{BB962C8B-B14F-4D97-AF65-F5344CB8AC3E}">
        <p14:creationId xmlns:p14="http://schemas.microsoft.com/office/powerpoint/2010/main" val="295583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EE0BD2-E562-56FD-D592-D6E615CFCE91}"/>
              </a:ext>
            </a:extLst>
          </p:cNvPr>
          <p:cNvPicPr>
            <a:picLocks noGrp="1" noChangeAspect="1"/>
          </p:cNvPicPr>
          <p:nvPr>
            <p:ph idx="1"/>
          </p:nvPr>
        </p:nvPicPr>
        <p:blipFill>
          <a:blip r:embed="rId2"/>
          <a:stretch>
            <a:fillRect/>
          </a:stretch>
        </p:blipFill>
        <p:spPr>
          <a:xfrm>
            <a:off x="643467" y="1261618"/>
            <a:ext cx="10905066" cy="4334762"/>
          </a:xfrm>
          <a:prstGeom prst="rect">
            <a:avLst/>
          </a:prstGeom>
        </p:spPr>
      </p:pic>
    </p:spTree>
    <p:extLst>
      <p:ext uri="{BB962C8B-B14F-4D97-AF65-F5344CB8AC3E}">
        <p14:creationId xmlns:p14="http://schemas.microsoft.com/office/powerpoint/2010/main" val="379165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5F8F16-98EF-975E-AD03-358B4C208D64}"/>
              </a:ext>
            </a:extLst>
          </p:cNvPr>
          <p:cNvPicPr>
            <a:picLocks noGrp="1" noChangeAspect="1"/>
          </p:cNvPicPr>
          <p:nvPr>
            <p:ph idx="1"/>
          </p:nvPr>
        </p:nvPicPr>
        <p:blipFill>
          <a:blip r:embed="rId2"/>
          <a:stretch>
            <a:fillRect/>
          </a:stretch>
        </p:blipFill>
        <p:spPr>
          <a:xfrm>
            <a:off x="1453444" y="643466"/>
            <a:ext cx="9285112" cy="5571067"/>
          </a:xfrm>
          <a:prstGeom prst="rect">
            <a:avLst/>
          </a:prstGeom>
        </p:spPr>
      </p:pic>
    </p:spTree>
    <p:extLst>
      <p:ext uri="{BB962C8B-B14F-4D97-AF65-F5344CB8AC3E}">
        <p14:creationId xmlns:p14="http://schemas.microsoft.com/office/powerpoint/2010/main" val="343786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EEF0F46-8939-1E39-63CE-22BCE84B0ACF}"/>
              </a:ext>
            </a:extLst>
          </p:cNvPr>
          <p:cNvPicPr>
            <a:picLocks noGrp="1" noChangeAspect="1"/>
          </p:cNvPicPr>
          <p:nvPr>
            <p:ph idx="1"/>
          </p:nvPr>
        </p:nvPicPr>
        <p:blipFill>
          <a:blip r:embed="rId2"/>
          <a:srcRect b="5480"/>
          <a:stretch/>
        </p:blipFill>
        <p:spPr>
          <a:xfrm>
            <a:off x="20" y="1282"/>
            <a:ext cx="12191980" cy="6856718"/>
          </a:xfrm>
          <a:prstGeom prst="rect">
            <a:avLst/>
          </a:prstGeom>
        </p:spPr>
      </p:pic>
    </p:spTree>
    <p:extLst>
      <p:ext uri="{BB962C8B-B14F-4D97-AF65-F5344CB8AC3E}">
        <p14:creationId xmlns:p14="http://schemas.microsoft.com/office/powerpoint/2010/main" val="208540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578C-88B3-0734-0236-1D2165901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CD7E33-1B8C-2EF9-3151-365D5C2CDB1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3683B1-9E15-1A55-CB35-BD9A216516E8}"/>
              </a:ext>
            </a:extLst>
          </p:cNvPr>
          <p:cNvPicPr>
            <a:picLocks noChangeAspect="1"/>
          </p:cNvPicPr>
          <p:nvPr/>
        </p:nvPicPr>
        <p:blipFill>
          <a:blip r:embed="rId2"/>
          <a:stretch>
            <a:fillRect/>
          </a:stretch>
        </p:blipFill>
        <p:spPr>
          <a:xfrm>
            <a:off x="1256056" y="0"/>
            <a:ext cx="9679887" cy="6858000"/>
          </a:xfrm>
          <a:prstGeom prst="rect">
            <a:avLst/>
          </a:prstGeom>
        </p:spPr>
      </p:pic>
    </p:spTree>
    <p:extLst>
      <p:ext uri="{BB962C8B-B14F-4D97-AF65-F5344CB8AC3E}">
        <p14:creationId xmlns:p14="http://schemas.microsoft.com/office/powerpoint/2010/main" val="95874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EB34-3436-B63D-080C-55E4669BC39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EEA602C-D874-9703-067D-72CF85A46397}"/>
              </a:ext>
            </a:extLst>
          </p:cNvPr>
          <p:cNvPicPr>
            <a:picLocks noGrp="1" noChangeAspect="1"/>
          </p:cNvPicPr>
          <p:nvPr>
            <p:ph idx="1"/>
          </p:nvPr>
        </p:nvPicPr>
        <p:blipFill>
          <a:blip r:embed="rId2"/>
          <a:stretch>
            <a:fillRect/>
          </a:stretch>
        </p:blipFill>
        <p:spPr>
          <a:xfrm>
            <a:off x="1423987" y="1901031"/>
            <a:ext cx="9344025" cy="4200525"/>
          </a:xfrm>
        </p:spPr>
      </p:pic>
    </p:spTree>
    <p:extLst>
      <p:ext uri="{BB962C8B-B14F-4D97-AF65-F5344CB8AC3E}">
        <p14:creationId xmlns:p14="http://schemas.microsoft.com/office/powerpoint/2010/main" val="4105419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C75D-13BA-46B3-8C85-8642F4851F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307042-63B5-BEFA-C181-BE496BABA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B1B1BDB-DF6A-42D1-69D9-42DF828C03DA}"/>
              </a:ext>
            </a:extLst>
          </p:cNvPr>
          <p:cNvPicPr>
            <a:picLocks noChangeAspect="1"/>
          </p:cNvPicPr>
          <p:nvPr/>
        </p:nvPicPr>
        <p:blipFill>
          <a:blip r:embed="rId2"/>
          <a:stretch>
            <a:fillRect/>
          </a:stretch>
        </p:blipFill>
        <p:spPr>
          <a:xfrm>
            <a:off x="111265" y="0"/>
            <a:ext cx="11969469" cy="6858000"/>
          </a:xfrm>
          <a:prstGeom prst="rect">
            <a:avLst/>
          </a:prstGeom>
        </p:spPr>
      </p:pic>
    </p:spTree>
    <p:extLst>
      <p:ext uri="{BB962C8B-B14F-4D97-AF65-F5344CB8AC3E}">
        <p14:creationId xmlns:p14="http://schemas.microsoft.com/office/powerpoint/2010/main" val="67354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E9003-AEEA-EA3C-4B35-C340A522CC08}"/>
              </a:ext>
            </a:extLst>
          </p:cNvPr>
          <p:cNvSpPr>
            <a:spLocks noGrp="1"/>
          </p:cNvSpPr>
          <p:nvPr>
            <p:ph type="title"/>
          </p:nvPr>
        </p:nvSpPr>
        <p:spPr>
          <a:xfrm>
            <a:off x="686834" y="1153572"/>
            <a:ext cx="3200400" cy="4461163"/>
          </a:xfrm>
        </p:spPr>
        <p:txBody>
          <a:bodyPr>
            <a:normAutofit/>
          </a:bodyPr>
          <a:lstStyle/>
          <a:p>
            <a:r>
              <a:rPr lang="en-US">
                <a:solidFill>
                  <a:srgbClr val="FFFFFF"/>
                </a:solidFill>
              </a:rPr>
              <a:t>Linked List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7C76917-0E58-DC53-B97D-62B5B1BAF063}"/>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b="0" i="0">
                <a:effectLst/>
                <a:latin typeface="inter-regular"/>
              </a:rPr>
              <a:t>Linked List can be defined as collection of objects called </a:t>
            </a:r>
            <a:r>
              <a:rPr lang="en-US" b="1" i="0">
                <a:effectLst/>
                <a:latin typeface="inter-bold"/>
              </a:rPr>
              <a:t>nodes</a:t>
            </a:r>
            <a:r>
              <a:rPr lang="en-US" b="0" i="0">
                <a:effectLst/>
                <a:latin typeface="inter-regular"/>
              </a:rPr>
              <a:t> that are randomly stored in the memory.</a:t>
            </a:r>
          </a:p>
          <a:p>
            <a:pPr>
              <a:buFont typeface="Arial" panose="020B0604020202020204" pitchFamily="34" charset="0"/>
              <a:buChar char="•"/>
            </a:pPr>
            <a:r>
              <a:rPr lang="en-US" b="0" i="0">
                <a:effectLst/>
                <a:latin typeface="inter-regular"/>
              </a:rPr>
              <a:t>A node contains two fields i.e. data stored at that particular address and the pointer which contains the address of the next node in the memory.</a:t>
            </a:r>
          </a:p>
          <a:p>
            <a:pPr>
              <a:buFont typeface="Arial" panose="020B0604020202020204" pitchFamily="34" charset="0"/>
              <a:buChar char="•"/>
            </a:pPr>
            <a:r>
              <a:rPr lang="en-US" b="0" i="0">
                <a:effectLst/>
                <a:latin typeface="inter-regular"/>
              </a:rPr>
              <a:t>The last node of the list contains pointer to the null.</a:t>
            </a:r>
          </a:p>
          <a:p>
            <a:br>
              <a:rPr lang="en-US" dirty="0"/>
            </a:br>
            <a:endParaRPr lang="en-US" dirty="0"/>
          </a:p>
        </p:txBody>
      </p:sp>
    </p:spTree>
    <p:extLst>
      <p:ext uri="{BB962C8B-B14F-4D97-AF65-F5344CB8AC3E}">
        <p14:creationId xmlns:p14="http://schemas.microsoft.com/office/powerpoint/2010/main" val="1040916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2EB5-3A2A-7950-F1D9-000425BF3AFC}"/>
              </a:ext>
            </a:extLst>
          </p:cNvPr>
          <p:cNvSpPr>
            <a:spLocks noGrp="1"/>
          </p:cNvSpPr>
          <p:nvPr>
            <p:ph type="title"/>
          </p:nvPr>
        </p:nvSpPr>
        <p:spPr/>
        <p:txBody>
          <a:bodyPr/>
          <a:lstStyle/>
          <a:p>
            <a:r>
              <a:rPr lang="en-US" dirty="0"/>
              <a:t>Deleting a Starting node</a:t>
            </a:r>
          </a:p>
        </p:txBody>
      </p:sp>
      <p:sp>
        <p:nvSpPr>
          <p:cNvPr id="3" name="Content Placeholder 2">
            <a:extLst>
              <a:ext uri="{FF2B5EF4-FFF2-40B4-BE49-F238E27FC236}">
                <a16:creationId xmlns:a16="http://schemas.microsoft.com/office/drawing/2014/main" id="{AA87A8E8-A579-CE09-7363-5CA334619AC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28959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DA5C-A78F-BAB1-4071-D2A21752AB3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3C42DBD-F231-AFB2-0587-9B112CB9C6F1}"/>
              </a:ext>
            </a:extLst>
          </p:cNvPr>
          <p:cNvPicPr>
            <a:picLocks noGrp="1" noChangeAspect="1"/>
          </p:cNvPicPr>
          <p:nvPr>
            <p:ph idx="1"/>
          </p:nvPr>
        </p:nvPicPr>
        <p:blipFill>
          <a:blip r:embed="rId2"/>
          <a:stretch>
            <a:fillRect/>
          </a:stretch>
        </p:blipFill>
        <p:spPr>
          <a:xfrm>
            <a:off x="2162175" y="2391569"/>
            <a:ext cx="7867650" cy="3219450"/>
          </a:xfrm>
        </p:spPr>
      </p:pic>
    </p:spTree>
    <p:extLst>
      <p:ext uri="{BB962C8B-B14F-4D97-AF65-F5344CB8AC3E}">
        <p14:creationId xmlns:p14="http://schemas.microsoft.com/office/powerpoint/2010/main" val="1488177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1C75-1E01-8E95-2C19-AD99C9D8CC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DF98C3-DA4B-1C70-38B6-1E1B607F84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CD0C95-1305-472C-3DB6-6D5623868712}"/>
              </a:ext>
            </a:extLst>
          </p:cNvPr>
          <p:cNvPicPr>
            <a:picLocks noChangeAspect="1"/>
          </p:cNvPicPr>
          <p:nvPr/>
        </p:nvPicPr>
        <p:blipFill>
          <a:blip r:embed="rId2"/>
          <a:stretch>
            <a:fillRect/>
          </a:stretch>
        </p:blipFill>
        <p:spPr>
          <a:xfrm>
            <a:off x="0" y="577916"/>
            <a:ext cx="12192000" cy="5702167"/>
          </a:xfrm>
          <a:prstGeom prst="rect">
            <a:avLst/>
          </a:prstGeom>
        </p:spPr>
      </p:pic>
    </p:spTree>
    <p:extLst>
      <p:ext uri="{BB962C8B-B14F-4D97-AF65-F5344CB8AC3E}">
        <p14:creationId xmlns:p14="http://schemas.microsoft.com/office/powerpoint/2010/main" val="357515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F7DB-73FA-A627-CAF8-4AD588628D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070C26-D353-DD2F-6E80-3F36CC8DBAA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B4F0DA-1F3E-EE58-CFBA-96D8E4076FFD}"/>
              </a:ext>
            </a:extLst>
          </p:cNvPr>
          <p:cNvPicPr>
            <a:picLocks noChangeAspect="1"/>
          </p:cNvPicPr>
          <p:nvPr/>
        </p:nvPicPr>
        <p:blipFill>
          <a:blip r:embed="rId2"/>
          <a:stretch>
            <a:fillRect/>
          </a:stretch>
        </p:blipFill>
        <p:spPr>
          <a:xfrm>
            <a:off x="138223" y="639543"/>
            <a:ext cx="11844670" cy="5578913"/>
          </a:xfrm>
          <a:prstGeom prst="rect">
            <a:avLst/>
          </a:prstGeom>
        </p:spPr>
      </p:pic>
    </p:spTree>
    <p:extLst>
      <p:ext uri="{BB962C8B-B14F-4D97-AF65-F5344CB8AC3E}">
        <p14:creationId xmlns:p14="http://schemas.microsoft.com/office/powerpoint/2010/main" val="3091625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6D08-7BB5-8B9C-8938-7F3E35A6AD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1BCA4D-0C33-4A08-BA60-677E7AD0434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88E38F-08D4-5788-7DC0-99FA96CD669E}"/>
              </a:ext>
            </a:extLst>
          </p:cNvPr>
          <p:cNvPicPr>
            <a:picLocks noChangeAspect="1"/>
          </p:cNvPicPr>
          <p:nvPr/>
        </p:nvPicPr>
        <p:blipFill>
          <a:blip r:embed="rId2"/>
          <a:stretch>
            <a:fillRect/>
          </a:stretch>
        </p:blipFill>
        <p:spPr>
          <a:xfrm>
            <a:off x="350874" y="700314"/>
            <a:ext cx="11270512" cy="5457371"/>
          </a:xfrm>
          <a:prstGeom prst="rect">
            <a:avLst/>
          </a:prstGeom>
        </p:spPr>
      </p:pic>
    </p:spTree>
    <p:extLst>
      <p:ext uri="{BB962C8B-B14F-4D97-AF65-F5344CB8AC3E}">
        <p14:creationId xmlns:p14="http://schemas.microsoft.com/office/powerpoint/2010/main" val="2669216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5278-90C6-59F3-23BB-11B3CC8ADC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2A019-2E01-B8BD-4CF3-3A976D633E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51F8D0B-BC71-F214-2A2E-33136BDEEEFE}"/>
              </a:ext>
            </a:extLst>
          </p:cNvPr>
          <p:cNvPicPr>
            <a:picLocks noChangeAspect="1"/>
          </p:cNvPicPr>
          <p:nvPr/>
        </p:nvPicPr>
        <p:blipFill>
          <a:blip r:embed="rId2"/>
          <a:stretch>
            <a:fillRect/>
          </a:stretch>
        </p:blipFill>
        <p:spPr>
          <a:xfrm>
            <a:off x="180752" y="659317"/>
            <a:ext cx="11621387" cy="5539365"/>
          </a:xfrm>
          <a:prstGeom prst="rect">
            <a:avLst/>
          </a:prstGeom>
        </p:spPr>
      </p:pic>
    </p:spTree>
    <p:extLst>
      <p:ext uri="{BB962C8B-B14F-4D97-AF65-F5344CB8AC3E}">
        <p14:creationId xmlns:p14="http://schemas.microsoft.com/office/powerpoint/2010/main" val="736378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A6D0-F2AF-47DB-274A-C11C7B5155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63493A-7668-5773-846C-B35DE746C4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409681-2F14-47D4-97DA-5382ADB70A81}"/>
              </a:ext>
            </a:extLst>
          </p:cNvPr>
          <p:cNvPicPr>
            <a:picLocks noChangeAspect="1"/>
          </p:cNvPicPr>
          <p:nvPr/>
        </p:nvPicPr>
        <p:blipFill>
          <a:blip r:embed="rId2"/>
          <a:stretch>
            <a:fillRect/>
          </a:stretch>
        </p:blipFill>
        <p:spPr>
          <a:xfrm>
            <a:off x="0" y="709557"/>
            <a:ext cx="12192000" cy="5438886"/>
          </a:xfrm>
          <a:prstGeom prst="rect">
            <a:avLst/>
          </a:prstGeom>
        </p:spPr>
      </p:pic>
    </p:spTree>
    <p:extLst>
      <p:ext uri="{BB962C8B-B14F-4D97-AF65-F5344CB8AC3E}">
        <p14:creationId xmlns:p14="http://schemas.microsoft.com/office/powerpoint/2010/main" val="1820722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420D-64FA-DC1D-4455-4B32854441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91B471-1E46-756A-3920-314844EC07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C6F1ED-7B5B-151D-EFB7-D9F71F76A952}"/>
              </a:ext>
            </a:extLst>
          </p:cNvPr>
          <p:cNvPicPr>
            <a:picLocks noChangeAspect="1"/>
          </p:cNvPicPr>
          <p:nvPr/>
        </p:nvPicPr>
        <p:blipFill>
          <a:blip r:embed="rId2"/>
          <a:stretch>
            <a:fillRect/>
          </a:stretch>
        </p:blipFill>
        <p:spPr>
          <a:xfrm>
            <a:off x="393404" y="778420"/>
            <a:ext cx="11419367" cy="5301159"/>
          </a:xfrm>
          <a:prstGeom prst="rect">
            <a:avLst/>
          </a:prstGeom>
        </p:spPr>
      </p:pic>
    </p:spTree>
    <p:extLst>
      <p:ext uri="{BB962C8B-B14F-4D97-AF65-F5344CB8AC3E}">
        <p14:creationId xmlns:p14="http://schemas.microsoft.com/office/powerpoint/2010/main" val="231733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7E9B6-2E7F-1E30-B997-2923BFA01F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11AB27-DF9A-1FFE-93C8-5C789DC4DB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C9ACE7E-E25D-EC2E-33CD-2B8C94EA1E14}"/>
              </a:ext>
            </a:extLst>
          </p:cNvPr>
          <p:cNvPicPr>
            <a:picLocks noChangeAspect="1"/>
          </p:cNvPicPr>
          <p:nvPr/>
        </p:nvPicPr>
        <p:blipFill>
          <a:blip r:embed="rId2"/>
          <a:stretch>
            <a:fillRect/>
          </a:stretch>
        </p:blipFill>
        <p:spPr>
          <a:xfrm>
            <a:off x="212650" y="692667"/>
            <a:ext cx="11695815" cy="5472666"/>
          </a:xfrm>
          <a:prstGeom prst="rect">
            <a:avLst/>
          </a:prstGeom>
        </p:spPr>
      </p:pic>
    </p:spTree>
    <p:extLst>
      <p:ext uri="{BB962C8B-B14F-4D97-AF65-F5344CB8AC3E}">
        <p14:creationId xmlns:p14="http://schemas.microsoft.com/office/powerpoint/2010/main" val="177993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4CF9-69BF-1EDC-B55A-3C76159EBEE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50E2C0-4893-6161-4F5C-9AE9A87F0A9F}"/>
              </a:ext>
            </a:extLst>
          </p:cNvPr>
          <p:cNvPicPr>
            <a:picLocks noGrp="1" noChangeAspect="1"/>
          </p:cNvPicPr>
          <p:nvPr>
            <p:ph idx="1"/>
          </p:nvPr>
        </p:nvPicPr>
        <p:blipFill>
          <a:blip r:embed="rId2"/>
          <a:stretch>
            <a:fillRect/>
          </a:stretch>
        </p:blipFill>
        <p:spPr>
          <a:xfrm>
            <a:off x="1262062" y="1786271"/>
            <a:ext cx="9667875" cy="3496136"/>
          </a:xfrm>
        </p:spPr>
      </p:pic>
    </p:spTree>
    <p:extLst>
      <p:ext uri="{BB962C8B-B14F-4D97-AF65-F5344CB8AC3E}">
        <p14:creationId xmlns:p14="http://schemas.microsoft.com/office/powerpoint/2010/main" val="258922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64EAEB-F7E7-E13A-1072-7B404D1778CF}"/>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erdana"/>
              </a:rPr>
              <a:t>Uses of Linked List</a:t>
            </a:r>
            <a:br>
              <a:rPr lang="en-US" b="0" i="0">
                <a:solidFill>
                  <a:srgbClr val="FFFFFF"/>
                </a:solidFill>
                <a:effectLst/>
                <a:latin typeface="erdana"/>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B7CA63E-E067-74AB-9AFE-8DF0EF17D795}"/>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b="0" i="0" dirty="0">
                <a:effectLst/>
                <a:latin typeface="inter-regular"/>
              </a:rPr>
              <a:t>The list is not required to be contiguously present in the memory. The node can reside any where in the memory and linked together to make a list. This achieves </a:t>
            </a:r>
            <a:r>
              <a:rPr lang="en-US" b="1" i="0" dirty="0">
                <a:effectLst/>
                <a:latin typeface="inter-regular"/>
              </a:rPr>
              <a:t>optimized utilization </a:t>
            </a:r>
            <a:r>
              <a:rPr lang="en-US" b="0" i="0" dirty="0">
                <a:effectLst/>
                <a:latin typeface="inter-regular"/>
              </a:rPr>
              <a:t>of space.</a:t>
            </a:r>
          </a:p>
          <a:p>
            <a:pPr>
              <a:buFont typeface="Arial" panose="020B0604020202020204" pitchFamily="34" charset="0"/>
              <a:buChar char="•"/>
            </a:pPr>
            <a:r>
              <a:rPr lang="en-US" b="0" i="0" dirty="0">
                <a:effectLst/>
                <a:latin typeface="inter-regular"/>
              </a:rPr>
              <a:t>list size is limited to the memory size and doesn't need to be declared in advance.</a:t>
            </a:r>
          </a:p>
          <a:p>
            <a:pPr>
              <a:buFont typeface="Arial" panose="020B0604020202020204" pitchFamily="34" charset="0"/>
              <a:buChar char="•"/>
            </a:pPr>
            <a:r>
              <a:rPr lang="en-US" b="1" i="0" dirty="0">
                <a:effectLst/>
                <a:latin typeface="inter-regular"/>
              </a:rPr>
              <a:t>Empty node </a:t>
            </a:r>
            <a:r>
              <a:rPr lang="en-US" b="0" i="0" dirty="0">
                <a:effectLst/>
                <a:latin typeface="inter-regular"/>
              </a:rPr>
              <a:t>can not be present in the linked list.</a:t>
            </a:r>
          </a:p>
          <a:p>
            <a:pPr>
              <a:buFont typeface="Arial" panose="020B0604020202020204" pitchFamily="34" charset="0"/>
              <a:buChar char="•"/>
            </a:pPr>
            <a:r>
              <a:rPr lang="en-US" b="0" i="0" dirty="0">
                <a:effectLst/>
                <a:latin typeface="inter-regular"/>
              </a:rPr>
              <a:t>We can store values of primitive types or objects in the singly linked list.</a:t>
            </a:r>
          </a:p>
          <a:p>
            <a:endParaRPr lang="en-US" dirty="0"/>
          </a:p>
        </p:txBody>
      </p:sp>
    </p:spTree>
    <p:extLst>
      <p:ext uri="{BB962C8B-B14F-4D97-AF65-F5344CB8AC3E}">
        <p14:creationId xmlns:p14="http://schemas.microsoft.com/office/powerpoint/2010/main" val="97417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46BD-D519-4A5D-1654-0BF5182C9750}"/>
              </a:ext>
            </a:extLst>
          </p:cNvPr>
          <p:cNvSpPr>
            <a:spLocks noGrp="1"/>
          </p:cNvSpPr>
          <p:nvPr>
            <p:ph type="title"/>
          </p:nvPr>
        </p:nvSpPr>
        <p:spPr>
          <a:xfrm>
            <a:off x="686834" y="1153572"/>
            <a:ext cx="3200400" cy="4461163"/>
          </a:xfrm>
        </p:spPr>
        <p:txBody>
          <a:bodyPr>
            <a:normAutofit/>
          </a:bodyPr>
          <a:lstStyle/>
          <a:p>
            <a:r>
              <a:rPr lang="en-US" b="0" i="0">
                <a:solidFill>
                  <a:srgbClr val="FFFFFF"/>
                </a:solidFill>
                <a:effectLst/>
                <a:latin typeface="erdana"/>
              </a:rPr>
              <a:t>Why use linked list over array?</a:t>
            </a:r>
            <a:br>
              <a:rPr lang="en-US" b="0" i="0">
                <a:solidFill>
                  <a:srgbClr val="FFFFFF"/>
                </a:solidFill>
                <a:effectLst/>
                <a:latin typeface="erdana"/>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99B429F-9C4E-9DD4-EE9F-BAA45FBC9509}"/>
              </a:ext>
            </a:extLst>
          </p:cNvPr>
          <p:cNvSpPr>
            <a:spLocks noGrp="1"/>
          </p:cNvSpPr>
          <p:nvPr>
            <p:ph idx="1"/>
          </p:nvPr>
        </p:nvSpPr>
        <p:spPr>
          <a:xfrm>
            <a:off x="4447308" y="591344"/>
            <a:ext cx="6906491" cy="5585619"/>
          </a:xfrm>
        </p:spPr>
        <p:txBody>
          <a:bodyPr anchor="ctr">
            <a:normAutofit/>
          </a:bodyPr>
          <a:lstStyle/>
          <a:p>
            <a:r>
              <a:rPr lang="en-US" sz="2200" b="0" i="0" dirty="0">
                <a:effectLst/>
                <a:latin typeface="inter-regular"/>
              </a:rPr>
              <a:t>Till now, we were using array data structure to organize the group of elements that are to be stored individually in the memory. However, Array has several advantages and disadvantages which must be known in order to decide the data structure which will be used throughout the program.</a:t>
            </a:r>
          </a:p>
          <a:p>
            <a:pPr marL="0" indent="0">
              <a:buNone/>
            </a:pPr>
            <a:endParaRPr lang="en-US" sz="2200" b="0" i="0" dirty="0">
              <a:effectLst/>
              <a:latin typeface="inter-regular"/>
            </a:endParaRPr>
          </a:p>
          <a:p>
            <a:pPr marL="0" indent="0">
              <a:buNone/>
            </a:pPr>
            <a:r>
              <a:rPr lang="en-US" sz="2200" b="1" i="0" dirty="0">
                <a:effectLst/>
                <a:latin typeface="inter-regular"/>
              </a:rPr>
              <a:t>Array contains following limitations:</a:t>
            </a:r>
          </a:p>
          <a:p>
            <a:pPr>
              <a:buFont typeface="+mj-lt"/>
              <a:buAutoNum type="arabicPeriod"/>
            </a:pPr>
            <a:r>
              <a:rPr lang="en-US" sz="2200" b="0" i="0" dirty="0">
                <a:effectLst/>
                <a:latin typeface="inter-regular"/>
              </a:rPr>
              <a:t>The size of array must be </a:t>
            </a:r>
            <a:r>
              <a:rPr lang="en-US" sz="2200" b="1" i="0" dirty="0">
                <a:effectLst/>
                <a:latin typeface="inter-regular"/>
              </a:rPr>
              <a:t>known in advance </a:t>
            </a:r>
            <a:r>
              <a:rPr lang="en-US" sz="2200" b="0" i="0" dirty="0">
                <a:effectLst/>
                <a:latin typeface="inter-regular"/>
              </a:rPr>
              <a:t>before using it in the program.</a:t>
            </a:r>
          </a:p>
          <a:p>
            <a:pPr>
              <a:buFont typeface="+mj-lt"/>
              <a:buAutoNum type="arabicPeriod"/>
            </a:pPr>
            <a:r>
              <a:rPr lang="en-US" sz="2200" b="0" i="0" dirty="0">
                <a:effectLst/>
                <a:latin typeface="inter-regular"/>
              </a:rPr>
              <a:t>Increasing size of the array is a time taking process. It is almost impossible to expand the size of the array at </a:t>
            </a:r>
            <a:r>
              <a:rPr lang="en-US" sz="2200" b="1" i="0" dirty="0">
                <a:effectLst/>
                <a:latin typeface="inter-regular"/>
              </a:rPr>
              <a:t>run time.</a:t>
            </a:r>
          </a:p>
          <a:p>
            <a:pPr>
              <a:buFont typeface="+mj-lt"/>
              <a:buAutoNum type="arabicPeriod"/>
            </a:pPr>
            <a:r>
              <a:rPr lang="en-US" sz="2200" b="0" i="0" dirty="0">
                <a:effectLst/>
                <a:latin typeface="inter-regular"/>
              </a:rPr>
              <a:t>All the elements in the array need to be </a:t>
            </a:r>
            <a:r>
              <a:rPr lang="en-US" sz="2200" b="1" i="0" dirty="0">
                <a:effectLst/>
                <a:latin typeface="inter-regular"/>
              </a:rPr>
              <a:t>contiguously stored in the memory</a:t>
            </a:r>
            <a:r>
              <a:rPr lang="en-US" sz="2200" b="0" i="0" dirty="0">
                <a:effectLst/>
                <a:latin typeface="inter-regular"/>
              </a:rPr>
              <a:t>. Inserting any element in the array needs shifting of all its predecessors.</a:t>
            </a:r>
          </a:p>
          <a:p>
            <a:endParaRPr lang="en-US" sz="2200" dirty="0"/>
          </a:p>
        </p:txBody>
      </p:sp>
    </p:spTree>
    <p:extLst>
      <p:ext uri="{BB962C8B-B14F-4D97-AF65-F5344CB8AC3E}">
        <p14:creationId xmlns:p14="http://schemas.microsoft.com/office/powerpoint/2010/main" val="141595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6BA89-B9E7-C886-271E-1E4003BDC6C8}"/>
              </a:ext>
            </a:extLst>
          </p:cNvPr>
          <p:cNvSpPr>
            <a:spLocks noGrp="1"/>
          </p:cNvSpPr>
          <p:nvPr>
            <p:ph type="title"/>
          </p:nvPr>
        </p:nvSpPr>
        <p:spPr>
          <a:xfrm>
            <a:off x="841248" y="548640"/>
            <a:ext cx="3600860" cy="5431536"/>
          </a:xfrm>
        </p:spPr>
        <p:txBody>
          <a:bodyPr>
            <a:normAutofit/>
          </a:bodyPr>
          <a:lstStyle/>
          <a:p>
            <a:r>
              <a:rPr lang="en-US" sz="4200" b="0" i="0">
                <a:effectLst/>
                <a:latin typeface="inter-regular"/>
              </a:rPr>
              <a:t>Linked list is the data structure which can overcome all the limitations of an array. Using linked list is useful because,</a:t>
            </a:r>
            <a:endParaRPr lang="en-US" sz="42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4E2C56-64FD-DE2C-DEF5-B488D62D14B5}"/>
              </a:ext>
            </a:extLst>
          </p:cNvPr>
          <p:cNvSpPr>
            <a:spLocks noGrp="1"/>
          </p:cNvSpPr>
          <p:nvPr>
            <p:ph idx="1"/>
          </p:nvPr>
        </p:nvSpPr>
        <p:spPr>
          <a:xfrm>
            <a:off x="5126418" y="552091"/>
            <a:ext cx="6224335" cy="5431536"/>
          </a:xfrm>
        </p:spPr>
        <p:txBody>
          <a:bodyPr anchor="ctr">
            <a:normAutofit/>
          </a:bodyPr>
          <a:lstStyle/>
          <a:p>
            <a:pPr>
              <a:buFont typeface="+mj-lt"/>
              <a:buAutoNum type="arabicPeriod"/>
            </a:pPr>
            <a:r>
              <a:rPr lang="en-US" sz="2200" b="0" i="0">
                <a:effectLst/>
                <a:latin typeface="inter-regular"/>
              </a:rPr>
              <a:t>It allocates the memory dynamically. All the nodes of linked list are non-contiguously stored in the memory and linked together with the help of pointers.</a:t>
            </a:r>
          </a:p>
          <a:p>
            <a:pPr>
              <a:buFont typeface="+mj-lt"/>
              <a:buAutoNum type="arabicPeriod"/>
            </a:pPr>
            <a:r>
              <a:rPr lang="en-US" sz="2200" b="0" i="0">
                <a:effectLst/>
                <a:latin typeface="inter-regular"/>
              </a:rPr>
              <a:t>Sizing is no longer a problem since we do not need to define its size at the time of declaration. List grows as per the program's demand and limited to the available memory space.</a:t>
            </a:r>
          </a:p>
          <a:p>
            <a:endParaRPr lang="en-US" sz="2200"/>
          </a:p>
        </p:txBody>
      </p:sp>
    </p:spTree>
    <p:extLst>
      <p:ext uri="{BB962C8B-B14F-4D97-AF65-F5344CB8AC3E}">
        <p14:creationId xmlns:p14="http://schemas.microsoft.com/office/powerpoint/2010/main" val="372648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F70D12-E6AD-25EB-7065-5868A2142AC0}"/>
              </a:ext>
            </a:extLst>
          </p:cNvPr>
          <p:cNvSpPr>
            <a:spLocks noGrp="1"/>
          </p:cNvSpPr>
          <p:nvPr>
            <p:ph type="title"/>
          </p:nvPr>
        </p:nvSpPr>
        <p:spPr>
          <a:xfrm>
            <a:off x="630936" y="630936"/>
            <a:ext cx="3599688" cy="1463040"/>
          </a:xfrm>
        </p:spPr>
        <p:txBody>
          <a:bodyPr anchor="ctr">
            <a:normAutofit/>
          </a:bodyPr>
          <a:lstStyle/>
          <a:p>
            <a:r>
              <a:rPr lang="en-US" sz="3400" b="0" i="0">
                <a:solidFill>
                  <a:srgbClr val="FFFFFF"/>
                </a:solidFill>
                <a:effectLst/>
                <a:latin typeface="var(--ff-lato)"/>
              </a:rPr>
              <a:t>Types of Linked List</a:t>
            </a:r>
            <a:br>
              <a:rPr lang="en-US" sz="3400" b="0" i="0">
                <a:solidFill>
                  <a:srgbClr val="FFFFFF"/>
                </a:solidFill>
                <a:effectLst/>
                <a:latin typeface="var(--ff-lato)"/>
              </a:rPr>
            </a:br>
            <a:endParaRPr lang="en-US" sz="3400">
              <a:solidFill>
                <a:srgbClr val="FFFFFF"/>
              </a:solidFill>
            </a:endParaRPr>
          </a:p>
        </p:txBody>
      </p:sp>
      <p:sp>
        <p:nvSpPr>
          <p:cNvPr id="2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5A7727-A7C6-C1E4-4EAC-CEEE4A07873A}"/>
              </a:ext>
            </a:extLst>
          </p:cNvPr>
          <p:cNvSpPr>
            <a:spLocks noGrp="1"/>
          </p:cNvSpPr>
          <p:nvPr>
            <p:ph idx="1"/>
          </p:nvPr>
        </p:nvSpPr>
        <p:spPr>
          <a:xfrm>
            <a:off x="4474462" y="630936"/>
            <a:ext cx="7074409" cy="1463040"/>
          </a:xfrm>
        </p:spPr>
        <p:txBody>
          <a:bodyPr anchor="ctr">
            <a:normAutofit/>
          </a:bodyPr>
          <a:lstStyle/>
          <a:p>
            <a:r>
              <a:rPr lang="en-US" sz="1700" b="1" i="0">
                <a:solidFill>
                  <a:srgbClr val="FFFFFF"/>
                </a:solidFill>
                <a:effectLst/>
                <a:latin typeface="Verdana" panose="020B0604030504040204" pitchFamily="34" charset="0"/>
              </a:rPr>
              <a:t>Singly Linked Lists</a:t>
            </a:r>
          </a:p>
          <a:p>
            <a:pPr marL="0" indent="0">
              <a:buNone/>
            </a:pPr>
            <a:r>
              <a:rPr lang="en-US" sz="1700" b="0" i="0">
                <a:solidFill>
                  <a:srgbClr val="FFFFFF"/>
                </a:solidFill>
                <a:effectLst/>
                <a:latin typeface="Times New Roman" panose="02020603050405020304" pitchFamily="18" charset="0"/>
                <a:cs typeface="Times New Roman" panose="02020603050405020304" pitchFamily="18" charset="0"/>
              </a:rPr>
              <a:t>Singly linked lists contain two "buckets" in one node; one bucket holds the data and the other bucket holds the address of the next node of the list. Traversals can be done in one direction only as there is only a single link between two nodes of the same list.</a:t>
            </a:r>
          </a:p>
          <a:p>
            <a:pPr marL="0" indent="0">
              <a:buNone/>
            </a:pPr>
            <a:endParaRPr lang="en-US" sz="1700" b="0" i="0">
              <a:solidFill>
                <a:srgbClr val="FFFFFF"/>
              </a:solidFill>
              <a:effectLst/>
              <a:latin typeface="Times New Roman" panose="02020603050405020304" pitchFamily="18" charset="0"/>
              <a:cs typeface="Times New Roman" panose="02020603050405020304" pitchFamily="18" charset="0"/>
            </a:endParaRPr>
          </a:p>
          <a:p>
            <a:endParaRPr lang="en-US" sz="1700">
              <a:solidFill>
                <a:srgbClr val="FFFFFF"/>
              </a:solidFill>
            </a:endParaRPr>
          </a:p>
        </p:txBody>
      </p:sp>
      <p:pic>
        <p:nvPicPr>
          <p:cNvPr id="6" name="Picture 5" descr="A rectangular object with text&#10;&#10;Description automatically generated with medium confidence">
            <a:extLst>
              <a:ext uri="{FF2B5EF4-FFF2-40B4-BE49-F238E27FC236}">
                <a16:creationId xmlns:a16="http://schemas.microsoft.com/office/drawing/2014/main" id="{9B188BD4-A52E-C8D6-4EFB-E5B724658553}"/>
              </a:ext>
            </a:extLst>
          </p:cNvPr>
          <p:cNvPicPr>
            <a:picLocks noChangeAspect="1"/>
          </p:cNvPicPr>
          <p:nvPr/>
        </p:nvPicPr>
        <p:blipFill>
          <a:blip r:embed="rId2"/>
          <a:stretch>
            <a:fillRect/>
          </a:stretch>
        </p:blipFill>
        <p:spPr>
          <a:xfrm>
            <a:off x="630936" y="3778552"/>
            <a:ext cx="10917936" cy="1664984"/>
          </a:xfrm>
          <a:prstGeom prst="rect">
            <a:avLst/>
          </a:prstGeom>
        </p:spPr>
      </p:pic>
    </p:spTree>
    <p:extLst>
      <p:ext uri="{BB962C8B-B14F-4D97-AF65-F5344CB8AC3E}">
        <p14:creationId xmlns:p14="http://schemas.microsoft.com/office/powerpoint/2010/main" val="106687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9D401A-9FB3-E93B-E3B4-3056C81FCAD7}"/>
              </a:ext>
            </a:extLst>
          </p:cNvPr>
          <p:cNvSpPr>
            <a:spLocks noGrp="1"/>
          </p:cNvSpPr>
          <p:nvPr>
            <p:ph type="title"/>
          </p:nvPr>
        </p:nvSpPr>
        <p:spPr>
          <a:xfrm>
            <a:off x="630936" y="630936"/>
            <a:ext cx="3599688" cy="1463040"/>
          </a:xfrm>
        </p:spPr>
        <p:txBody>
          <a:bodyPr anchor="ctr">
            <a:normAutofit/>
          </a:bodyPr>
          <a:lstStyle/>
          <a:p>
            <a:r>
              <a:rPr lang="en-US" sz="3000" b="0" i="0">
                <a:solidFill>
                  <a:srgbClr val="FFFFFF"/>
                </a:solidFill>
                <a:effectLst/>
                <a:latin typeface="Verdana" panose="020B0604030504040204" pitchFamily="34" charset="0"/>
              </a:rPr>
              <a:t>Doubly Linked Lists</a:t>
            </a:r>
            <a:br>
              <a:rPr lang="en-US" sz="3000" b="0" i="0">
                <a:solidFill>
                  <a:srgbClr val="FFFFFF"/>
                </a:solidFill>
                <a:effectLst/>
                <a:latin typeface="Verdana" panose="020B0604030504040204" pitchFamily="34" charset="0"/>
              </a:rPr>
            </a:br>
            <a:endParaRPr lang="en-US" sz="3000">
              <a:solidFill>
                <a:srgbClr val="FFFFFF"/>
              </a:solidFill>
            </a:endParaRPr>
          </a:p>
        </p:txBody>
      </p:sp>
      <p:sp>
        <p:nvSpPr>
          <p:cNvPr id="19"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CF0F61-EF7A-F8E3-0DE2-2A37CD007ECC}"/>
              </a:ext>
            </a:extLst>
          </p:cNvPr>
          <p:cNvSpPr>
            <a:spLocks noGrp="1"/>
          </p:cNvSpPr>
          <p:nvPr>
            <p:ph idx="1"/>
          </p:nvPr>
        </p:nvSpPr>
        <p:spPr>
          <a:xfrm>
            <a:off x="4474462" y="630936"/>
            <a:ext cx="7074409" cy="1463040"/>
          </a:xfrm>
        </p:spPr>
        <p:txBody>
          <a:bodyPr anchor="ctr">
            <a:normAutofit/>
          </a:bodyPr>
          <a:lstStyle/>
          <a:p>
            <a:r>
              <a:rPr lang="en-US" sz="1700" b="0" i="0">
                <a:solidFill>
                  <a:srgbClr val="FFFFFF"/>
                </a:solidFill>
                <a:effectLst/>
                <a:latin typeface="Verdana" panose="020B0604030504040204" pitchFamily="34" charset="0"/>
              </a:rPr>
              <a:t>Doubly Linked Lists contain three "buckets" in one node; one bucket holds the data and the other buckets hold the addresses of the previous and next nodes in the list. The list is traversed twice as the nodes in the list are connected to each other from both sides.</a:t>
            </a:r>
          </a:p>
          <a:p>
            <a:endParaRPr lang="en-US" sz="1700">
              <a:solidFill>
                <a:srgbClr val="FFFFFF"/>
              </a:solidFill>
              <a:latin typeface="Verdana" panose="020B0604030504040204" pitchFamily="34" charset="0"/>
            </a:endParaRPr>
          </a:p>
          <a:p>
            <a:endParaRPr lang="en-US" sz="1700">
              <a:solidFill>
                <a:srgbClr val="FFFFFF"/>
              </a:solidFill>
            </a:endParaRPr>
          </a:p>
        </p:txBody>
      </p:sp>
      <p:pic>
        <p:nvPicPr>
          <p:cNvPr id="5" name="Picture 4">
            <a:extLst>
              <a:ext uri="{FF2B5EF4-FFF2-40B4-BE49-F238E27FC236}">
                <a16:creationId xmlns:a16="http://schemas.microsoft.com/office/drawing/2014/main" id="{2B3ACA26-5E44-709E-7DE7-F9370F5823A7}"/>
              </a:ext>
            </a:extLst>
          </p:cNvPr>
          <p:cNvPicPr>
            <a:picLocks noChangeAspect="1"/>
          </p:cNvPicPr>
          <p:nvPr/>
        </p:nvPicPr>
        <p:blipFill>
          <a:blip r:embed="rId2"/>
          <a:stretch>
            <a:fillRect/>
          </a:stretch>
        </p:blipFill>
        <p:spPr>
          <a:xfrm>
            <a:off x="630936" y="3710314"/>
            <a:ext cx="10917936" cy="1801460"/>
          </a:xfrm>
          <a:prstGeom prst="rect">
            <a:avLst/>
          </a:prstGeom>
        </p:spPr>
      </p:pic>
    </p:spTree>
    <p:extLst>
      <p:ext uri="{BB962C8B-B14F-4D97-AF65-F5344CB8AC3E}">
        <p14:creationId xmlns:p14="http://schemas.microsoft.com/office/powerpoint/2010/main" val="233040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1A99133-7782-6A87-0B71-766DD480C0D7}"/>
              </a:ext>
            </a:extLst>
          </p:cNvPr>
          <p:cNvSpPr>
            <a:spLocks noGrp="1"/>
          </p:cNvSpPr>
          <p:nvPr>
            <p:ph type="title"/>
          </p:nvPr>
        </p:nvSpPr>
        <p:spPr>
          <a:xfrm>
            <a:off x="630936" y="630936"/>
            <a:ext cx="3599688" cy="1463040"/>
          </a:xfrm>
        </p:spPr>
        <p:txBody>
          <a:bodyPr anchor="ctr">
            <a:normAutofit/>
          </a:bodyPr>
          <a:lstStyle/>
          <a:p>
            <a:r>
              <a:rPr lang="en-US" sz="3000" b="0" i="0">
                <a:solidFill>
                  <a:srgbClr val="FFFFFF"/>
                </a:solidFill>
                <a:effectLst/>
                <a:latin typeface="Verdana" panose="020B0604030504040204" pitchFamily="34" charset="0"/>
              </a:rPr>
              <a:t>Circular Linked Lists</a:t>
            </a:r>
            <a:br>
              <a:rPr lang="en-US" sz="3000" b="0" i="0">
                <a:solidFill>
                  <a:srgbClr val="FFFFFF"/>
                </a:solidFill>
                <a:effectLst/>
                <a:latin typeface="Verdana" panose="020B0604030504040204" pitchFamily="34" charset="0"/>
              </a:rPr>
            </a:br>
            <a:endParaRPr lang="en-US" sz="3000">
              <a:solidFill>
                <a:srgbClr val="FFFFFF"/>
              </a:solidFill>
            </a:endParaRPr>
          </a:p>
        </p:txBody>
      </p:sp>
      <p:sp>
        <p:nvSpPr>
          <p:cNvPr id="19"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6F7D2F-1791-DBDD-3F92-F24886506EBB}"/>
              </a:ext>
            </a:extLst>
          </p:cNvPr>
          <p:cNvSpPr>
            <a:spLocks noGrp="1"/>
          </p:cNvSpPr>
          <p:nvPr>
            <p:ph idx="1"/>
          </p:nvPr>
        </p:nvSpPr>
        <p:spPr>
          <a:xfrm>
            <a:off x="4474462" y="630936"/>
            <a:ext cx="7074409" cy="1463040"/>
          </a:xfrm>
        </p:spPr>
        <p:txBody>
          <a:bodyPr anchor="ctr">
            <a:normAutofit/>
          </a:bodyPr>
          <a:lstStyle/>
          <a:p>
            <a:r>
              <a:rPr lang="en-US" sz="1700" b="0" i="0">
                <a:solidFill>
                  <a:srgbClr val="FFFFFF"/>
                </a:solidFill>
                <a:effectLst/>
                <a:latin typeface="Verdana" panose="020B0604030504040204" pitchFamily="34" charset="0"/>
              </a:rPr>
              <a:t>Circular linked lists can exist in both singly linked list and doubly linked list.</a:t>
            </a:r>
          </a:p>
          <a:p>
            <a:r>
              <a:rPr lang="en-US" sz="1700" b="0" i="0">
                <a:solidFill>
                  <a:srgbClr val="FFFFFF"/>
                </a:solidFill>
                <a:effectLst/>
                <a:latin typeface="Verdana" panose="020B0604030504040204" pitchFamily="34" charset="0"/>
              </a:rPr>
              <a:t>Since the last node and the first node of the circular linked list are connected, the traversal in this linked list will go on forever until it is broken.</a:t>
            </a:r>
          </a:p>
          <a:p>
            <a:endParaRPr lang="en-US" sz="1700">
              <a:solidFill>
                <a:srgbClr val="FFFFFF"/>
              </a:solidFill>
            </a:endParaRPr>
          </a:p>
        </p:txBody>
      </p:sp>
      <p:pic>
        <p:nvPicPr>
          <p:cNvPr id="5" name="Picture 4">
            <a:extLst>
              <a:ext uri="{FF2B5EF4-FFF2-40B4-BE49-F238E27FC236}">
                <a16:creationId xmlns:a16="http://schemas.microsoft.com/office/drawing/2014/main" id="{254E401E-B4F7-2CC0-EB56-0D046102D495}"/>
              </a:ext>
            </a:extLst>
          </p:cNvPr>
          <p:cNvPicPr>
            <a:picLocks noChangeAspect="1"/>
          </p:cNvPicPr>
          <p:nvPr/>
        </p:nvPicPr>
        <p:blipFill>
          <a:blip r:embed="rId2"/>
          <a:stretch>
            <a:fillRect/>
          </a:stretch>
        </p:blipFill>
        <p:spPr>
          <a:xfrm>
            <a:off x="630936" y="3205360"/>
            <a:ext cx="10917936" cy="2811368"/>
          </a:xfrm>
          <a:prstGeom prst="rect">
            <a:avLst/>
          </a:prstGeom>
        </p:spPr>
      </p:pic>
    </p:spTree>
    <p:extLst>
      <p:ext uri="{BB962C8B-B14F-4D97-AF65-F5344CB8AC3E}">
        <p14:creationId xmlns:p14="http://schemas.microsoft.com/office/powerpoint/2010/main" val="1320272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393</TotalTime>
  <Words>591</Words>
  <Application>Microsoft Office PowerPoint</Application>
  <PresentationFormat>Widescreen</PresentationFormat>
  <Paragraphs>32</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Aptos</vt:lpstr>
      <vt:lpstr>Aptos Display</vt:lpstr>
      <vt:lpstr>Arial</vt:lpstr>
      <vt:lpstr>Calibri</vt:lpstr>
      <vt:lpstr>erdana</vt:lpstr>
      <vt:lpstr>inter-bold</vt:lpstr>
      <vt:lpstr>inter-regular</vt:lpstr>
      <vt:lpstr>Times New Roman</vt:lpstr>
      <vt:lpstr>var(--ff-lato)</vt:lpstr>
      <vt:lpstr>Verdana</vt:lpstr>
      <vt:lpstr>Office Theme</vt:lpstr>
      <vt:lpstr>Linked List </vt:lpstr>
      <vt:lpstr>Linked List</vt:lpstr>
      <vt:lpstr>PowerPoint Presentation</vt:lpstr>
      <vt:lpstr>Uses of Linked List </vt:lpstr>
      <vt:lpstr>Why use linked list over array? </vt:lpstr>
      <vt:lpstr>Linked list is the data structure which can overcome all the limitations of an array. Using linked list is useful because,</vt:lpstr>
      <vt:lpstr>Types of Linked List </vt:lpstr>
      <vt:lpstr>Doubly Linked Lists </vt:lpstr>
      <vt:lpstr>Circular Linked Lists </vt:lpstr>
      <vt:lpstr>Basic Operations in Linked List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Deleting a Starting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Malvinder Singh Bali [MU - Jaipur]</dc:creator>
  <cp:lastModifiedBy>Dr. Malvinder Singh Bali [MU - Jaipur]</cp:lastModifiedBy>
  <cp:revision>23</cp:revision>
  <dcterms:created xsi:type="dcterms:W3CDTF">2024-09-12T04:09:29Z</dcterms:created>
  <dcterms:modified xsi:type="dcterms:W3CDTF">2024-09-19T07:31:53Z</dcterms:modified>
</cp:coreProperties>
</file>